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5"/>
  </p:notesMasterIdLst>
  <p:sldIdLst>
    <p:sldId id="256" r:id="rId3"/>
    <p:sldId id="257" r:id="rId4"/>
    <p:sldId id="259" r:id="rId5"/>
    <p:sldId id="277" r:id="rId6"/>
    <p:sldId id="260" r:id="rId7"/>
    <p:sldId id="294" r:id="rId8"/>
    <p:sldId id="261" r:id="rId9"/>
    <p:sldId id="262" r:id="rId10"/>
    <p:sldId id="263" r:id="rId11"/>
    <p:sldId id="264" r:id="rId12"/>
    <p:sldId id="278" r:id="rId13"/>
    <p:sldId id="279" r:id="rId14"/>
    <p:sldId id="280" r:id="rId15"/>
    <p:sldId id="265" r:id="rId16"/>
    <p:sldId id="266" r:id="rId17"/>
    <p:sldId id="290" r:id="rId18"/>
    <p:sldId id="292" r:id="rId19"/>
    <p:sldId id="267" r:id="rId20"/>
    <p:sldId id="283" r:id="rId21"/>
    <p:sldId id="285" r:id="rId22"/>
    <p:sldId id="286" r:id="rId23"/>
    <p:sldId id="293" r:id="rId24"/>
    <p:sldId id="268" r:id="rId25"/>
    <p:sldId id="269" r:id="rId26"/>
    <p:sldId id="270" r:id="rId27"/>
    <p:sldId id="258" r:id="rId28"/>
    <p:sldId id="272" r:id="rId29"/>
    <p:sldId id="273" r:id="rId30"/>
    <p:sldId id="274" r:id="rId31"/>
    <p:sldId id="271" r:id="rId32"/>
    <p:sldId id="288" r:id="rId33"/>
    <p:sldId id="276"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5"/>
    <p:restoredTop sz="77488" autoAdjust="0"/>
  </p:normalViewPr>
  <p:slideViewPr>
    <p:cSldViewPr snapToGrid="0">
      <p:cViewPr varScale="1">
        <p:scale>
          <a:sx n="25" d="100"/>
          <a:sy n="25" d="100"/>
        </p:scale>
        <p:origin x="107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p:txBody>
      </p:sp>
    </p:spTree>
    <p:extLst>
      <p:ext uri="{BB962C8B-B14F-4D97-AF65-F5344CB8AC3E}">
        <p14:creationId xmlns:p14="http://schemas.microsoft.com/office/powerpoint/2010/main" val="243610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a:t>
            </a:r>
            <a:r>
              <a:rPr lang="en-US" dirty="0" err="1"/>
              <a:t>FaaS</a:t>
            </a:r>
            <a:r>
              <a:rPr lang="en-US" dirty="0"/>
              <a:t> platforms will still bill you for that idle waiting time!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expenses”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Reasons for Twilio:</a:t>
            </a:r>
          </a:p>
          <a:p>
            <a:pPr marL="342900" indent="-342900">
              <a:buFont typeface="Arial" panose="020B0604020202020204" pitchFamily="34" charset="0"/>
              <a:buChar char="•"/>
            </a:pPr>
            <a:r>
              <a:rPr lang="en-US" dirty="0"/>
              <a:t>They provide the support (not us)</a:t>
            </a:r>
          </a:p>
          <a:p>
            <a:pPr marL="342900" indent="-342900">
              <a:buFont typeface="Arial" panose="020B0604020202020204" pitchFamily="34" charset="0"/>
              <a:buChar char="•"/>
            </a:pPr>
            <a:r>
              <a:rPr lang="en-US" dirty="0"/>
              <a:t>They provide the scaling (from 0 to 500 students using the platform)</a:t>
            </a:r>
          </a:p>
          <a:p>
            <a:pPr marL="342900" indent="-342900">
              <a:buFont typeface="Arial" panose="020B0604020202020204" pitchFamily="34" charset="0"/>
              <a:buChar char="•"/>
            </a:pPr>
            <a:r>
              <a:rPr lang="en-US" dirty="0"/>
              <a:t>We can stay within their free tier</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Reasons for </a:t>
            </a:r>
            <a:r>
              <a:rPr lang="en-US" dirty="0" err="1"/>
              <a:t>Jitsi</a:t>
            </a:r>
            <a:r>
              <a:rPr lang="en-US" dirty="0"/>
              <a:t>:</a:t>
            </a:r>
          </a:p>
          <a:p>
            <a:pPr marL="342900" indent="-342900">
              <a:buFont typeface="Arial" panose="020B0604020202020204" pitchFamily="34" charset="0"/>
              <a:buChar char="•"/>
            </a:pPr>
            <a:r>
              <a:rPr lang="en-US" dirty="0"/>
              <a:t>We can control the environment (what if </a:t>
            </a:r>
            <a:r>
              <a:rPr lang="en-US" dirty="0" err="1"/>
              <a:t>twilio</a:t>
            </a:r>
            <a:r>
              <a:rPr lang="en-US" dirty="0"/>
              <a:t>, e.g. announced end-of-life for this product? They announced this in Dec 2023, will be offline next Dec 2024)</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SaaS is attractive when the service that is being provided is not part of your core business – you don’t have much reason to get good at it, so better to let someone else get good at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there other situations where it would be clear that we should choose </a:t>
            </a:r>
            <a:r>
              <a:rPr lang="en-US" dirty="0" err="1"/>
              <a:t>jitsi</a:t>
            </a:r>
            <a:r>
              <a:rPr lang="en-US" dirty="0"/>
              <a:t>?</a:t>
            </a:r>
          </a:p>
        </p:txBody>
      </p:sp>
    </p:spTree>
    <p:extLst>
      <p:ext uri="{BB962C8B-B14F-4D97-AF65-F5344CB8AC3E}">
        <p14:creationId xmlns:p14="http://schemas.microsoft.com/office/powerpoint/2010/main" val="27956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10/19/2024</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tif"/><Relationship Id="rId5" Type="http://schemas.openxmlformats.org/officeDocument/2006/relationships/image" Target="../media/image2.tif"/><Relationship Id="rId4" Type="http://schemas.openxmlformats.org/officeDocument/2006/relationships/image" Target="../media/image1.tif"/><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4</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9598081"/>
          </a:xfrm>
          <a:prstGeom prst="rect">
            <a:avLst/>
          </a:prstGeom>
        </p:spPr>
        <p:txBody>
          <a:bodyPr>
            <a:normAutofit fontScale="92500" lnSpcReduction="10000"/>
          </a:bodyPr>
          <a:lstStyle/>
          <a:p>
            <a:r>
              <a:rPr dirty="0"/>
              <a:t>Virtual machines:</a:t>
            </a:r>
          </a:p>
          <a:p>
            <a:pPr lvl="1"/>
            <a:r>
              <a:rPr dirty="0"/>
              <a:t>Virtualize a single large server into many smaller machines</a:t>
            </a:r>
            <a:endParaRPr lang="en-US" dirty="0"/>
          </a:p>
          <a:p>
            <a:pPr lvl="1"/>
            <a:r>
              <a:rPr lang="en-US" dirty="0"/>
              <a:t>Separates administration responsibilities for physical machine vs virtual machines</a:t>
            </a:r>
            <a:endParaRPr dirty="0"/>
          </a:p>
          <a:p>
            <a:pPr lvl="1"/>
            <a:r>
              <a:rPr dirty="0"/>
              <a:t>OS limits resource usage and guarantees quality per-VM</a:t>
            </a:r>
          </a:p>
          <a:p>
            <a:pPr lvl="1"/>
            <a:r>
              <a:rPr dirty="0"/>
              <a:t>Each VM </a:t>
            </a:r>
            <a:r>
              <a:rPr lang="en-US" dirty="0"/>
              <a:t>runs</a:t>
            </a:r>
            <a:r>
              <a:rPr dirty="0"/>
              <a:t> its own OS</a:t>
            </a:r>
          </a:p>
          <a:p>
            <a:pPr lvl="1"/>
            <a:r>
              <a:rPr dirty="0"/>
              <a:t>Examples:</a:t>
            </a:r>
            <a:endParaRPr lang="en-US" dirty="0"/>
          </a:p>
          <a:p>
            <a:pPr lvl="2"/>
            <a:r>
              <a:rPr lang="en-US" dirty="0"/>
              <a:t>Cloud: </a:t>
            </a:r>
            <a:r>
              <a:rPr dirty="0"/>
              <a:t>Amazon EC2, Google Compute Engine, Azure</a:t>
            </a:r>
            <a:endParaRPr lang="en-US" dirty="0"/>
          </a:p>
          <a:p>
            <a:pPr lvl="2"/>
            <a:r>
              <a:rPr lang="en-US" dirty="0"/>
              <a:t>On-Premises: VMWare, </a:t>
            </a:r>
            <a:r>
              <a:rPr lang="en-US" dirty="0" err="1"/>
              <a:t>Proxmox</a:t>
            </a:r>
            <a:endParaRPr dirty="0"/>
          </a:p>
        </p:txBody>
      </p:sp>
      <p:pic>
        <p:nvPicPr>
          <p:cNvPr id="53" name="Picture 52">
            <a:extLst>
              <a:ext uri="{FF2B5EF4-FFF2-40B4-BE49-F238E27FC236}">
                <a16:creationId xmlns:a16="http://schemas.microsoft.com/office/drawing/2014/main" id="{DCCCC7B4-55EE-942B-11E3-11ACB71A1831}"/>
              </a:ext>
            </a:extLst>
          </p:cNvPr>
          <p:cNvPicPr>
            <a:picLocks noChangeAspect="1"/>
          </p:cNvPicPr>
          <p:nvPr/>
        </p:nvPicPr>
        <p:blipFill>
          <a:blip r:embed="rId3"/>
          <a:stretch>
            <a:fillRect/>
          </a:stretch>
        </p:blipFill>
        <p:spPr>
          <a:xfrm>
            <a:off x="16281400" y="4910470"/>
            <a:ext cx="7772400" cy="831466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8794343" cy="8702677"/>
          </a:xfrm>
        </p:spPr>
        <p:txBody>
          <a:bodyPr>
            <a:normAutofit/>
          </a:bodyPr>
          <a:lstStyle/>
          <a:p>
            <a:r>
              <a:rPr lang="en-US" dirty="0"/>
              <a:t>The “instruction set” is an abstraction of the underlying hardware</a:t>
            </a:r>
          </a:p>
          <a:p>
            <a:r>
              <a:rPr lang="en-US" dirty="0"/>
              <a:t>The operating system presents the same abstraction + OS calls. </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Let’s look more closely at this software stack</a:t>
            </a:r>
          </a:p>
        </p:txBody>
      </p:sp>
      <p:grpSp>
        <p:nvGrpSpPr>
          <p:cNvPr id="24" name="Group 23">
            <a:extLst>
              <a:ext uri="{FF2B5EF4-FFF2-40B4-BE49-F238E27FC236}">
                <a16:creationId xmlns:a16="http://schemas.microsoft.com/office/drawing/2014/main" id="{19282F40-E960-EFE6-6C12-C841A6931120}"/>
              </a:ext>
            </a:extLst>
          </p:cNvPr>
          <p:cNvGrpSpPr/>
          <p:nvPr/>
        </p:nvGrpSpPr>
        <p:grpSpPr>
          <a:xfrm>
            <a:off x="10920298" y="3902067"/>
            <a:ext cx="10198121" cy="5911866"/>
            <a:chOff x="6733309" y="3337416"/>
            <a:chExt cx="10198121" cy="5911866"/>
          </a:xfrm>
        </p:grpSpPr>
        <p:sp>
          <p:nvSpPr>
            <p:cNvPr id="5" name="Rectangle 4">
              <a:extLst>
                <a:ext uri="{FF2B5EF4-FFF2-40B4-BE49-F238E27FC236}">
                  <a16:creationId xmlns:a16="http://schemas.microsoft.com/office/drawing/2014/main" id="{A1C69FC8-E809-5C0A-566A-F743DAA12E01}"/>
                </a:ext>
              </a:extLst>
            </p:cNvPr>
            <p:cNvSpPr/>
            <p:nvPr/>
          </p:nvSpPr>
          <p:spPr>
            <a:xfrm>
              <a:off x="10335613" y="7487648"/>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0152264" y="8198970"/>
              <a:ext cx="5839000"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8220667" y="6865589"/>
              <a:ext cx="8654170" cy="738662"/>
              <a:chOff x="8220667" y="6940762"/>
              <a:chExt cx="8654170" cy="738662"/>
            </a:xfrm>
          </p:grpSpPr>
          <p:cxnSp>
            <p:nvCxnSpPr>
              <p:cNvPr id="10" name="Straight Connector 9">
                <a:extLst>
                  <a:ext uri="{FF2B5EF4-FFF2-40B4-BE49-F238E27FC236}">
                    <a16:creationId xmlns:a16="http://schemas.microsoft.com/office/drawing/2014/main" id="{A37D70B7-0846-1387-B9ED-330BF0E046E6}"/>
                  </a:ext>
                </a:extLst>
              </p:cNvPr>
              <p:cNvCxnSpPr/>
              <p:nvPr/>
            </p:nvCxnSpPr>
            <p:spPr>
              <a:xfrm>
                <a:off x="9836158" y="7310093"/>
                <a:ext cx="7038679"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0245437" y="6243529"/>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6733309" y="5621469"/>
              <a:ext cx="10198121" cy="738662"/>
              <a:chOff x="6733309" y="5456867"/>
              <a:chExt cx="10198121"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7188446"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21" name="Group 20">
              <a:extLst>
                <a:ext uri="{FF2B5EF4-FFF2-40B4-BE49-F238E27FC236}">
                  <a16:creationId xmlns:a16="http://schemas.microsoft.com/office/drawing/2014/main" id="{1F3F68C6-3FC0-5F99-04EC-74289BE43F2F}"/>
                </a:ext>
              </a:extLst>
            </p:cNvPr>
            <p:cNvGrpSpPr/>
            <p:nvPr/>
          </p:nvGrpSpPr>
          <p:grpSpPr>
            <a:xfrm>
              <a:off x="10152264" y="3337416"/>
              <a:ext cx="5652654" cy="2400655"/>
              <a:chOff x="10245437" y="3395822"/>
              <a:chExt cx="5652654" cy="2400655"/>
            </a:xfrm>
          </p:grpSpPr>
          <p:sp>
            <p:nvSpPr>
              <p:cNvPr id="20" name="Rectangle 19">
                <a:extLst>
                  <a:ext uri="{FF2B5EF4-FFF2-40B4-BE49-F238E27FC236}">
                    <a16:creationId xmlns:a16="http://schemas.microsoft.com/office/drawing/2014/main" id="{A045E7D8-2DA5-CF15-9999-587366D749AD}"/>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Your App</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6DB0E7B7-EE40-7D83-FBB5-46C827AE1DE8}"/>
                  </a:ext>
                </a:extLst>
              </p:cNvPr>
              <p:cNvSpPr/>
              <p:nvPr/>
            </p:nvSpPr>
            <p:spPr>
              <a:xfrm>
                <a:off x="12494904" y="4503817"/>
                <a:ext cx="3403187" cy="1292660"/>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 Dependencies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1774258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93089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364520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images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rPr lang="en-US" dirty="0"/>
              <a:t>A container contains your apps and all their dependencies</a:t>
            </a:r>
            <a:endParaRPr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multi-tenancy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err="1"/>
              <a:t>Eg</a:t>
            </a:r>
            <a:r>
              <a:rPr lang="en-US" dirty="0"/>
              <a:t>: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err="1"/>
              <a:t>XaaS</a:t>
            </a:r>
            <a:r>
              <a:rPr lang="en-US"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1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Potentially less operating expenses</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10000"/>
          </a:bodyPr>
          <a:lstStyle/>
          <a:p>
            <a:pPr lvl="1"/>
            <a:r>
              <a:rPr dirty="0"/>
              <a:t>Content delivery network: caches static content “at the edge” (e.g. </a:t>
            </a:r>
            <a:r>
              <a:rPr dirty="0" err="1"/>
              <a:t>cloudflare</a:t>
            </a:r>
            <a:r>
              <a:rPr dirty="0"/>
              <a:t>, Akamai)</a:t>
            </a:r>
          </a:p>
          <a:p>
            <a:pPr lvl="1"/>
            <a:r>
              <a:rPr dirty="0"/>
              <a:t>Web servers: Speak HTTP, serve static content,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Runs our 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2CB9-DF38-C480-9751-E0AD9906F927}"/>
              </a:ext>
            </a:extLst>
          </p:cNvPr>
          <p:cNvSpPr>
            <a:spLocks noGrp="1"/>
          </p:cNvSpPr>
          <p:nvPr>
            <p:ph type="title"/>
          </p:nvPr>
        </p:nvSpPr>
        <p:spPr/>
        <p:txBody>
          <a:bodyPr/>
          <a:lstStyle/>
          <a:p>
            <a:r>
              <a:rPr lang="en-US" dirty="0"/>
              <a:t>On-Premises vs SaaS: </a:t>
            </a:r>
            <a:r>
              <a:rPr lang="en-US" dirty="0" err="1"/>
              <a:t>Jitsi</a:t>
            </a:r>
            <a:r>
              <a:rPr lang="en-US" dirty="0"/>
              <a:t> vs Twilio Video</a:t>
            </a:r>
          </a:p>
        </p:txBody>
      </p:sp>
      <p:sp>
        <p:nvSpPr>
          <p:cNvPr id="3" name="Text Placeholder 2">
            <a:extLst>
              <a:ext uri="{FF2B5EF4-FFF2-40B4-BE49-F238E27FC236}">
                <a16:creationId xmlns:a16="http://schemas.microsoft.com/office/drawing/2014/main" id="{C3E03C97-E3AD-67AD-C059-DB1E62C648D0}"/>
              </a:ext>
            </a:extLst>
          </p:cNvPr>
          <p:cNvSpPr>
            <a:spLocks noGrp="1"/>
          </p:cNvSpPr>
          <p:nvPr>
            <p:ph type="body" idx="1"/>
          </p:nvPr>
        </p:nvSpPr>
        <p:spPr/>
        <p:txBody>
          <a:bodyPr>
            <a:normAutofit fontScale="92500" lnSpcReduction="10000"/>
          </a:bodyPr>
          <a:lstStyle/>
          <a:p>
            <a:r>
              <a:rPr lang="en-US" dirty="0"/>
              <a:t>Consider an app like </a:t>
            </a:r>
            <a:r>
              <a:rPr lang="en-US" dirty="0" err="1"/>
              <a:t>Covey.town</a:t>
            </a:r>
            <a:r>
              <a:rPr lang="en-US" dirty="0"/>
              <a:t> that needs embedded video chat</a:t>
            </a:r>
          </a:p>
          <a:p>
            <a:r>
              <a:rPr lang="en-US" dirty="0"/>
              <a:t>Twilio Programmable Video:</a:t>
            </a:r>
          </a:p>
          <a:p>
            <a:pPr lvl="1"/>
            <a:r>
              <a:rPr lang="en-US" dirty="0"/>
              <a:t>Fully hosted SaaS</a:t>
            </a:r>
          </a:p>
          <a:p>
            <a:pPr lvl="1"/>
            <a:r>
              <a:rPr lang="en-US" dirty="0"/>
              <a:t>Priced per-minute</a:t>
            </a:r>
          </a:p>
          <a:p>
            <a:r>
              <a:rPr lang="en-US" dirty="0" err="1"/>
              <a:t>Jitsi</a:t>
            </a:r>
            <a:r>
              <a:rPr lang="en-US" dirty="0"/>
              <a:t> Meet:</a:t>
            </a:r>
          </a:p>
          <a:p>
            <a:pPr lvl="1"/>
            <a:r>
              <a:rPr lang="en-US" dirty="0"/>
              <a:t>Open-source</a:t>
            </a:r>
          </a:p>
          <a:p>
            <a:pPr lvl="1"/>
            <a:r>
              <a:rPr lang="en-US" dirty="0"/>
              <a:t>Run on-premises, or in cloud</a:t>
            </a:r>
          </a:p>
          <a:p>
            <a:r>
              <a:rPr lang="en-US" dirty="0"/>
              <a:t>When might you choose one or other? Why did we choose Twilio for </a:t>
            </a:r>
            <a:r>
              <a:rPr lang="en-US" dirty="0" err="1"/>
              <a:t>Covey.Town</a:t>
            </a:r>
            <a:r>
              <a:rPr lang="en-US" dirty="0"/>
              <a:t>?</a:t>
            </a:r>
          </a:p>
        </p:txBody>
      </p:sp>
      <p:pic>
        <p:nvPicPr>
          <p:cNvPr id="4" name="Picture 2" descr="Conversation Areas in Covey.Town">
            <a:extLst>
              <a:ext uri="{FF2B5EF4-FFF2-40B4-BE49-F238E27FC236}">
                <a16:creationId xmlns:a16="http://schemas.microsoft.com/office/drawing/2014/main" id="{97FA97CC-8CE2-D3CE-4D71-B394446CB4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3012" y="4599116"/>
            <a:ext cx="7464997" cy="528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336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multi-tenancy 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0"/>
            <a:ext cx="21031200" cy="1971675"/>
          </a:xfrm>
          <a:prstGeom prst="rect">
            <a:avLst/>
          </a:prstGeom>
        </p:spPr>
        <p:txBody>
          <a:bodyPr>
            <a:normAutofit fontScale="90000"/>
          </a:bodyPr>
          <a:lstStyle/>
          <a:p>
            <a:r>
              <a:rPr lang="en-US" sz="7200" dirty="0"/>
              <a:t>What parts of this infrastructure can be shared across different clients?</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lstStyle/>
          <a:p>
            <a:r>
              <a:rPr lang="en-US"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xfrm>
            <a:off x="1676400" y="36510"/>
            <a:ext cx="21031200" cy="1636548"/>
          </a:xfrm>
          <a:prstGeom prst="rect">
            <a:avLst/>
          </a:prstGeom>
        </p:spPr>
        <p:txBody>
          <a:bodyPr/>
          <a:lstStyle/>
          <a:p>
            <a:r>
              <a:rPr lang="en-US" dirty="0"/>
              <a:t>Multi-Tenancy </a:t>
            </a:r>
            <a:r>
              <a:rPr dirty="0"/>
              <a:t>creates economies of scale</a:t>
            </a:r>
          </a:p>
        </p:txBody>
      </p:sp>
      <p:sp>
        <p:nvSpPr>
          <p:cNvPr id="94" name="Slide Subtitle"/>
          <p:cNvSpPr txBox="1">
            <a:spLocks noGrp="1"/>
          </p:cNvSpPr>
          <p:nvPr>
            <p:ph type="body" idx="1"/>
          </p:nvPr>
        </p:nvSpPr>
        <p:spPr>
          <a:xfrm>
            <a:off x="1676400" y="3000319"/>
            <a:ext cx="19253200" cy="10392756"/>
          </a:xfrm>
          <a:prstGeom prst="rect">
            <a:avLst/>
          </a:prstGeom>
        </p:spPr>
        <p:txBody>
          <a:bodyPr>
            <a:normAutofit fontScale="92500" lnSpcReduction="20000"/>
          </a:bodyPr>
          <a:lstStyle/>
          <a:p>
            <a:r>
              <a:rPr dirty="0"/>
              <a:t>At the physical level:</a:t>
            </a:r>
          </a:p>
          <a:p>
            <a:pPr lvl="1"/>
            <a:r>
              <a:rPr dirty="0"/>
              <a:t>Multiple customers’ physical machines in the same data center</a:t>
            </a:r>
          </a:p>
          <a:p>
            <a:pPr lvl="1"/>
            <a:r>
              <a:rPr dirty="0"/>
              <a:t>Save on physical costs (centralize power, cooling, security, maintenance)</a:t>
            </a:r>
          </a:p>
          <a:p>
            <a:r>
              <a:rPr dirty="0"/>
              <a:t>At the physical server level:</a:t>
            </a:r>
          </a:p>
          <a:p>
            <a:pPr lvl="1"/>
            <a:r>
              <a:rPr dirty="0"/>
              <a:t>Multiple customers’ virtual machines in the same physical machine</a:t>
            </a:r>
          </a:p>
          <a:p>
            <a:pPr lvl="1"/>
            <a:r>
              <a:rPr dirty="0"/>
              <a:t>Save on resource costs (utilize marginal computing capacity</a:t>
            </a:r>
            <a:r>
              <a:rPr lang="en-US" dirty="0"/>
              <a:t> – CPUs, RAM, disk</a:t>
            </a:r>
            <a:r>
              <a:rPr dirty="0"/>
              <a:t>)</a:t>
            </a:r>
          </a:p>
          <a:p>
            <a:r>
              <a:rPr dirty="0"/>
              <a:t>At the application level:</a:t>
            </a:r>
          </a:p>
          <a:p>
            <a:pPr lvl="1"/>
            <a:r>
              <a:rPr dirty="0"/>
              <a:t>Multiple customer’s applications hosted in same virtual machine</a:t>
            </a:r>
          </a:p>
          <a:p>
            <a:pPr lvl="1"/>
            <a:r>
              <a:rPr dirty="0"/>
              <a:t>Save on resource overhead (eliminate redundant infrastructure like OS)</a:t>
            </a:r>
            <a:endParaRPr lang="en-US" dirty="0"/>
          </a:p>
          <a:p>
            <a:r>
              <a:rPr lang="en-US" dirty="0"/>
              <a:t>“Cloud” is the natural expansion of multi-tenancy at all levels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services gives</a:t>
            </a:r>
            <a:r>
              <a:rPr dirty="0"/>
              <a:t> on-demand access to </a:t>
            </a:r>
            <a:r>
              <a:rPr lang="en-US" dirty="0"/>
              <a:t>infrastructure, “as a service”</a:t>
            </a:r>
            <a:endParaRPr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“X as a service”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1784</TotalTime>
  <Words>6340</Words>
  <Application>Microsoft Office PowerPoint</Application>
  <PresentationFormat>Custom</PresentationFormat>
  <Paragraphs>568</Paragraphs>
  <Slides>32</Slides>
  <Notes>29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Courier New</vt:lpstr>
      <vt:lpstr>Helvetica</vt:lpstr>
      <vt:lpstr>Helvetica Neue</vt:lpstr>
      <vt:lpstr>Verdana</vt:lpstr>
      <vt:lpstr>Office Theme</vt:lpstr>
      <vt:lpstr>Mitch CS 4530 Layout</vt:lpstr>
      <vt:lpstr>CS 4530 Software Engineering  Module 14: Principles and Patterns of Cloud Infrastructure</vt:lpstr>
      <vt:lpstr>Learning objectives for this lesson</vt:lpstr>
      <vt:lpstr>Many apps rely on common infrastructure</vt:lpstr>
      <vt:lpstr>What parts of this infrastructure can be shared across different clients?</vt:lpstr>
      <vt:lpstr>What is the infrastructure that needs to be shared?</vt:lpstr>
      <vt:lpstr>Shared infrastructure analogy: Pizza</vt:lpstr>
      <vt:lpstr>Multi-Tenancy creates economies of scale</vt:lpstr>
      <vt:lpstr>Cloud infrastructure scales elastically</vt:lpstr>
      <vt:lpstr>Cloud services gives on-demand access to infrastructure, “as a service”</vt:lpstr>
      <vt:lpstr>Infrastructure as a Service: Virtual Machines</vt:lpstr>
      <vt:lpstr>Let’s look more closely at this software stack</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A container contains your apps and all their dependencies</vt:lpstr>
      <vt:lpstr>XaaS: Containers as a Service</vt:lpstr>
      <vt:lpstr>Docker is the prevailing container platform</vt:lpstr>
      <vt:lpstr>Tradeoffs between VMs and Containers</vt:lpstr>
      <vt:lpstr>Platform-as-a-Service: vendor supplies OS + middleware</vt:lpstr>
      <vt:lpstr>PaaS is often the simplest choice for app deployment</vt:lpstr>
      <vt:lpstr>PaaS in the style of Heroku runs containers</vt:lpstr>
      <vt:lpstr>How to deploy web apps?</vt:lpstr>
      <vt:lpstr>Self-managed vs Vendor-managed Infrastructure</vt:lpstr>
      <vt:lpstr>Cloud Infrastructure is best for variable workloads</vt:lpstr>
      <vt:lpstr>Public clouds are not the only option</vt:lpstr>
      <vt:lpstr>Software as a Service adds more vendor-managed apps</vt:lpstr>
      <vt:lpstr>On-Premises vs SaaS: Jitsi vs Twilio Video</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52</cp:revision>
  <dcterms:modified xsi:type="dcterms:W3CDTF">2024-10-20T02:09:32Z</dcterms:modified>
</cp:coreProperties>
</file>